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3" r:id="rId2"/>
  </p:sldMasterIdLst>
  <p:notesMasterIdLst>
    <p:notesMasterId r:id="rId48"/>
  </p:notesMasterIdLst>
  <p:handoutMasterIdLst>
    <p:handoutMasterId r:id="rId49"/>
  </p:handoutMasterIdLst>
  <p:sldIdLst>
    <p:sldId id="257" r:id="rId3"/>
    <p:sldId id="275" r:id="rId4"/>
    <p:sldId id="261" r:id="rId5"/>
    <p:sldId id="290" r:id="rId6"/>
    <p:sldId id="258" r:id="rId7"/>
    <p:sldId id="286" r:id="rId8"/>
    <p:sldId id="284" r:id="rId9"/>
    <p:sldId id="28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92" r:id="rId20"/>
    <p:sldId id="276" r:id="rId21"/>
    <p:sldId id="277" r:id="rId22"/>
    <p:sldId id="278" r:id="rId23"/>
    <p:sldId id="279" r:id="rId24"/>
    <p:sldId id="280" r:id="rId25"/>
    <p:sldId id="295" r:id="rId26"/>
    <p:sldId id="296" r:id="rId27"/>
    <p:sldId id="297" r:id="rId28"/>
    <p:sldId id="298" r:id="rId29"/>
    <p:sldId id="299" r:id="rId30"/>
    <p:sldId id="288" r:id="rId31"/>
    <p:sldId id="282" r:id="rId32"/>
    <p:sldId id="289" r:id="rId33"/>
    <p:sldId id="281" r:id="rId34"/>
    <p:sldId id="287" r:id="rId35"/>
    <p:sldId id="291" r:id="rId36"/>
    <p:sldId id="283" r:id="rId37"/>
    <p:sldId id="272" r:id="rId38"/>
    <p:sldId id="273" r:id="rId39"/>
    <p:sldId id="271" r:id="rId40"/>
    <p:sldId id="302" r:id="rId41"/>
    <p:sldId id="301" r:id="rId42"/>
    <p:sldId id="308" r:id="rId43"/>
    <p:sldId id="300" r:id="rId44"/>
    <p:sldId id="310" r:id="rId45"/>
    <p:sldId id="309" r:id="rId46"/>
    <p:sldId id="260" r:id="rId47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4D4D4D"/>
    <a:srgbClr val="BB2D3F"/>
    <a:srgbClr val="A50021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784" y="-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56" y="-9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 u="none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u="none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 u="none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u="none" smtClean="0">
                <a:cs typeface="Arial" charset="0"/>
              </a:defRPr>
            </a:lvl1pPr>
          </a:lstStyle>
          <a:p>
            <a:pPr>
              <a:defRPr/>
            </a:pPr>
            <a:fld id="{3789C148-4A62-5449-AD8A-59238E6A922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646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 u="none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u="none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 u="none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u="none" smtClean="0">
                <a:cs typeface="Arial" charset="0"/>
              </a:defRPr>
            </a:lvl1pPr>
          </a:lstStyle>
          <a:p>
            <a:pPr>
              <a:defRPr/>
            </a:pPr>
            <a:fld id="{D740D656-9421-914E-9794-EAC67818B45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888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3FBA7F-D1A9-F242-A4E8-D8B75FE24E12}" type="slidenum">
              <a:rPr lang="it-IT" sz="1200" u="none"/>
              <a:pPr eaLnBrk="1" hangingPunct="1"/>
              <a:t>1</a:t>
            </a:fld>
            <a:endParaRPr lang="it-IT" sz="1200" u="non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02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89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151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16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85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9981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04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519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532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594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5750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497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07984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686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726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DFA7B994-02C6-4140-A262-1E6740BA537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90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3074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69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91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0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63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49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166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BANDA ROSSA OPT BOLOGNA RAS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3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" name="Line 24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29" name="Picture 25" descr="Alma-Mater TAGLIAT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12922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26"/>
          <p:cNvSpPr>
            <a:spLocks noChangeShapeType="1"/>
          </p:cNvSpPr>
          <p:nvPr userDrawn="1"/>
        </p:nvSpPr>
        <p:spPr bwMode="auto">
          <a:xfrm>
            <a:off x="92075" y="0"/>
            <a:ext cx="0" cy="1871663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1" name="Line 27"/>
          <p:cNvSpPr>
            <a:spLocks noChangeShapeType="1"/>
          </p:cNvSpPr>
          <p:nvPr userDrawn="1"/>
        </p:nvSpPr>
        <p:spPr bwMode="auto">
          <a:xfrm>
            <a:off x="0" y="1870075"/>
            <a:ext cx="830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5" descr="Alma-Mater TAGLIAT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26"/>
          <p:cNvSpPr>
            <a:spLocks noChangeAspect="1" noChangeShapeType="1"/>
          </p:cNvSpPr>
          <p:nvPr userDrawn="1"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3" name="Line 27"/>
          <p:cNvSpPr>
            <a:spLocks noChangeAspect="1" noChangeShapeType="1"/>
          </p:cNvSpPr>
          <p:nvPr userDrawn="1"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4" name="Line 34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5" name="Line 35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7"/>
          <p:cNvSpPr txBox="1">
            <a:spLocks noChangeArrowheads="1"/>
          </p:cNvSpPr>
          <p:nvPr/>
        </p:nvSpPr>
        <p:spPr bwMode="auto">
          <a:xfrm>
            <a:off x="0" y="2743200"/>
            <a:ext cx="9144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800" u="none" dirty="0" smtClean="0"/>
              <a:t>3° Corso </a:t>
            </a:r>
            <a:r>
              <a:rPr lang="it-IT" sz="2800" u="none" dirty="0"/>
              <a:t>di Formazione </a:t>
            </a:r>
            <a:r>
              <a:rPr lang="ja-JP" altLang="it-IT" sz="2800" u="none" dirty="0" smtClean="0"/>
              <a:t>”</a:t>
            </a:r>
            <a:r>
              <a:rPr lang="it-IT" altLang="ja-JP" sz="2800" u="none" dirty="0" smtClean="0"/>
              <a:t>Girolamo Mercuriale</a:t>
            </a:r>
            <a:r>
              <a:rPr lang="ja-JP" altLang="it-IT" sz="2800" u="none" dirty="0" smtClean="0"/>
              <a:t>”</a:t>
            </a:r>
            <a:endParaRPr lang="it-IT" altLang="ja-JP" sz="2800" u="none" dirty="0" smtClean="0"/>
          </a:p>
          <a:p>
            <a:pPr algn="ctr" eaLnBrk="1" hangingPunct="1">
              <a:spcBef>
                <a:spcPct val="50000"/>
              </a:spcBef>
            </a:pPr>
            <a:r>
              <a:rPr lang="it-IT" sz="2800" u="none" dirty="0" smtClean="0"/>
              <a:t>Progetto </a:t>
            </a:r>
            <a:r>
              <a:rPr lang="ja-JP" altLang="it-IT" sz="2800" u="none" dirty="0" smtClean="0"/>
              <a:t>“</a:t>
            </a:r>
            <a:r>
              <a:rPr lang="it-IT" altLang="ja-JP" sz="2800" u="none" dirty="0" smtClean="0"/>
              <a:t>Palestra sicura. Prevenzione e benessere</a:t>
            </a:r>
            <a:r>
              <a:rPr lang="ja-JP" altLang="it-IT" sz="2800" u="none" dirty="0" smtClean="0"/>
              <a:t>”</a:t>
            </a:r>
            <a:endParaRPr lang="it-IT" altLang="ja-JP" sz="2800" u="none" dirty="0" smtClean="0"/>
          </a:p>
          <a:p>
            <a:pPr algn="ctr" eaLnBrk="1" hangingPunct="1">
              <a:spcBef>
                <a:spcPct val="50000"/>
              </a:spcBef>
            </a:pPr>
            <a:endParaRPr lang="it-IT" sz="2800" i="1" u="none" dirty="0">
              <a:solidFill>
                <a:srgbClr val="333333"/>
              </a:solidFill>
            </a:endParaRPr>
          </a:p>
          <a:p>
            <a:pPr algn="ctr">
              <a:buFont typeface="Wingdings" charset="0"/>
              <a:buNone/>
            </a:pPr>
            <a:r>
              <a:rPr lang="it-IT" i="1" u="none" dirty="0">
                <a:solidFill>
                  <a:srgbClr val="333333"/>
                </a:solidFill>
              </a:rPr>
              <a:t>Bologna, </a:t>
            </a:r>
            <a:r>
              <a:rPr lang="it-IT" i="1" u="none" dirty="0" smtClean="0">
                <a:solidFill>
                  <a:srgbClr val="333333"/>
                </a:solidFill>
              </a:rPr>
              <a:t>9 novembre 2013</a:t>
            </a:r>
            <a:endParaRPr lang="it-IT" i="1" u="none" dirty="0">
              <a:solidFill>
                <a:srgbClr val="333333"/>
              </a:solidFill>
            </a:endParaRPr>
          </a:p>
        </p:txBody>
      </p:sp>
      <p:sp>
        <p:nvSpPr>
          <p:cNvPr id="6146" name="Rectangle 18"/>
          <p:cNvSpPr txBox="1">
            <a:spLocks noChangeArrowheads="1"/>
          </p:cNvSpPr>
          <p:nvPr/>
        </p:nvSpPr>
        <p:spPr bwMode="auto">
          <a:xfrm>
            <a:off x="663575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u="none" dirty="0" smtClean="0"/>
              <a:t>LA CINESIOLOGIA </a:t>
            </a:r>
            <a:r>
              <a:rPr lang="it-IT" sz="3200" u="none" dirty="0" smtClean="0"/>
              <a:t>ORTOSTATICA </a:t>
            </a:r>
            <a:r>
              <a:rPr lang="it-IT" sz="3200" u="none" dirty="0" smtClean="0"/>
              <a:t>E I DISORDINI TROFOSTATICI</a:t>
            </a:r>
            <a:endParaRPr lang="it-IT" sz="3200" u="none" dirty="0" smtClean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Documents and Settings\ELIA FOSCHI\Desktop\riab1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700213"/>
            <a:ext cx="4914900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olo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5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17410" name="Picture 2" descr="C:\Documents and Settings\ELIA FOSCHI\Desktop\puffi per conservatorio\Scan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9782" r="4797" b="32413"/>
          <a:stretch>
            <a:fillRect/>
          </a:stretch>
        </p:blipFill>
        <p:spPr bwMode="auto">
          <a:xfrm rot="-60000">
            <a:off x="1670050" y="307975"/>
            <a:ext cx="5553075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 bwMode="auto">
          <a:xfrm>
            <a:off x="755650" y="188913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>
                <a:latin typeface="Arial" charset="0"/>
              </a:rPr>
              <a:t>VALUTAZIONE MORFO-FUNZIONALE </a:t>
            </a:r>
            <a:br>
              <a:rPr lang="it-IT" sz="2800">
                <a:latin typeface="Arial" charset="0"/>
              </a:rPr>
            </a:br>
            <a:r>
              <a:rPr lang="it-IT" sz="2800">
                <a:latin typeface="Arial" charset="0"/>
              </a:rPr>
              <a:t>DEL RACHIDE</a:t>
            </a:r>
          </a:p>
        </p:txBody>
      </p:sp>
      <p:pic>
        <p:nvPicPr>
          <p:cNvPr id="18434" name="Picture 2" descr="http://modernsurgicalhouse.com/product_images/123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450056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19459" name="Picture 7" descr="C:\Documents and Settings\ELIA FOSCHI\Documenti\Immagini\kogfkjg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3216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20482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20483" name="Picture 6" descr="C:\Documents and Settings\ELIA FOSCHI\Documenti\Immagini\DSC00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35342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21506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21507" name="Picture 9" descr="C:\Documents and Settings\ELIA FOSCHI\Documenti\Immagini\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35342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22530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7201" r="11116" b="4916"/>
          <a:stretch>
            <a:fillRect/>
          </a:stretch>
        </p:blipFill>
        <p:spPr bwMode="auto">
          <a:xfrm>
            <a:off x="1042988" y="620713"/>
            <a:ext cx="78740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ttangolo 6"/>
          <p:cNvSpPr>
            <a:spLocks noChangeArrowheads="1"/>
          </p:cNvSpPr>
          <p:nvPr/>
        </p:nvSpPr>
        <p:spPr bwMode="auto">
          <a:xfrm>
            <a:off x="6443663" y="4508500"/>
            <a:ext cx="1081087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3" name="Rettangolo 7"/>
          <p:cNvSpPr>
            <a:spLocks noChangeArrowheads="1"/>
          </p:cNvSpPr>
          <p:nvPr/>
        </p:nvSpPr>
        <p:spPr bwMode="auto">
          <a:xfrm>
            <a:off x="8316913" y="4941888"/>
            <a:ext cx="358775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23554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7201" r="11116" b="4916"/>
          <a:stretch>
            <a:fillRect/>
          </a:stretch>
        </p:blipFill>
        <p:spPr bwMode="auto">
          <a:xfrm>
            <a:off x="1042988" y="620713"/>
            <a:ext cx="78708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ttangolo 4"/>
          <p:cNvSpPr>
            <a:spLocks noChangeArrowheads="1"/>
          </p:cNvSpPr>
          <p:nvPr/>
        </p:nvSpPr>
        <p:spPr bwMode="auto">
          <a:xfrm>
            <a:off x="1619250" y="981075"/>
            <a:ext cx="10080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200900" cy="52419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>
                <a:latin typeface="Arial" charset="0"/>
              </a:rPr>
              <a:t/>
            </a:r>
            <a:br>
              <a:rPr lang="it-IT">
                <a:latin typeface="Arial" charset="0"/>
              </a:rPr>
            </a:br>
            <a:r>
              <a:rPr lang="it-IT">
                <a:latin typeface="Arial" charset="0"/>
              </a:rPr>
              <a:t/>
            </a:r>
            <a:br>
              <a:rPr lang="it-IT">
                <a:latin typeface="Arial" charset="0"/>
              </a:rPr>
            </a:br>
            <a:r>
              <a:rPr lang="it-IT">
                <a:latin typeface="Arial" charset="0"/>
              </a:rPr>
              <a:t/>
            </a:r>
            <a:br>
              <a:rPr lang="it-IT">
                <a:latin typeface="Arial" charset="0"/>
              </a:rPr>
            </a:br>
            <a:r>
              <a:rPr lang="it-IT">
                <a:latin typeface="Arial" charset="0"/>
              </a:rPr>
              <a:t>PREVENZIONE</a:t>
            </a:r>
            <a:br>
              <a:rPr lang="it-IT">
                <a:latin typeface="Arial" charset="0"/>
              </a:rPr>
            </a:br>
            <a:r>
              <a:rPr lang="it-IT">
                <a:latin typeface="Arial" charset="0"/>
              </a:rPr>
              <a:t>=</a:t>
            </a:r>
            <a:br>
              <a:rPr lang="it-IT">
                <a:latin typeface="Arial" charset="0"/>
              </a:rPr>
            </a:br>
            <a:r>
              <a:rPr lang="it-IT">
                <a:latin typeface="Arial" charset="0"/>
              </a:rPr>
              <a:t>EDUCAZIONE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25602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3838"/>
            <a:ext cx="6078537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e 4"/>
          <p:cNvSpPr>
            <a:spLocks noChangeArrowheads="1"/>
          </p:cNvSpPr>
          <p:nvPr/>
        </p:nvSpPr>
        <p:spPr bwMode="auto">
          <a:xfrm>
            <a:off x="3708400" y="5732463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605" name="Ovale 5"/>
          <p:cNvSpPr>
            <a:spLocks noChangeArrowheads="1"/>
          </p:cNvSpPr>
          <p:nvPr/>
        </p:nvSpPr>
        <p:spPr bwMode="auto">
          <a:xfrm>
            <a:off x="6804025" y="5732463"/>
            <a:ext cx="431800" cy="43338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olo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8194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74613"/>
            <a:ext cx="5545138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26626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3663"/>
            <a:ext cx="46799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Ovale 6"/>
          <p:cNvSpPr>
            <a:spLocks noChangeArrowheads="1"/>
          </p:cNvSpPr>
          <p:nvPr/>
        </p:nvSpPr>
        <p:spPr bwMode="auto">
          <a:xfrm>
            <a:off x="6372225" y="28527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29" name="Ovale 7"/>
          <p:cNvSpPr>
            <a:spLocks noChangeArrowheads="1"/>
          </p:cNvSpPr>
          <p:nvPr/>
        </p:nvSpPr>
        <p:spPr bwMode="auto">
          <a:xfrm>
            <a:off x="3168650" y="2843213"/>
            <a:ext cx="215900" cy="217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30" name="Ovale 8"/>
          <p:cNvSpPr>
            <a:spLocks noChangeArrowheads="1"/>
          </p:cNvSpPr>
          <p:nvPr/>
        </p:nvSpPr>
        <p:spPr bwMode="auto">
          <a:xfrm>
            <a:off x="4787900" y="28527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31" name="Ovale 9"/>
          <p:cNvSpPr>
            <a:spLocks noChangeArrowheads="1"/>
          </p:cNvSpPr>
          <p:nvPr/>
        </p:nvSpPr>
        <p:spPr bwMode="auto">
          <a:xfrm>
            <a:off x="3132138" y="5949950"/>
            <a:ext cx="215900" cy="2159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32" name="Ovale 10"/>
          <p:cNvSpPr>
            <a:spLocks noChangeArrowheads="1"/>
          </p:cNvSpPr>
          <p:nvPr/>
        </p:nvSpPr>
        <p:spPr bwMode="auto">
          <a:xfrm>
            <a:off x="4716463" y="5949950"/>
            <a:ext cx="215900" cy="2159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33" name="Ovale 11"/>
          <p:cNvSpPr>
            <a:spLocks noChangeArrowheads="1"/>
          </p:cNvSpPr>
          <p:nvPr/>
        </p:nvSpPr>
        <p:spPr bwMode="auto">
          <a:xfrm>
            <a:off x="6372225" y="5949950"/>
            <a:ext cx="215900" cy="2159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27650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98663"/>
            <a:ext cx="83756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28674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3688"/>
            <a:ext cx="6119813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Ovale 4"/>
          <p:cNvSpPr>
            <a:spLocks noChangeArrowheads="1"/>
          </p:cNvSpPr>
          <p:nvPr/>
        </p:nvSpPr>
        <p:spPr bwMode="auto">
          <a:xfrm>
            <a:off x="468313" y="2997200"/>
            <a:ext cx="647700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29698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9400"/>
            <a:ext cx="5040313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e 4"/>
          <p:cNvSpPr>
            <a:spLocks noChangeArrowheads="1"/>
          </p:cNvSpPr>
          <p:nvPr/>
        </p:nvSpPr>
        <p:spPr bwMode="auto">
          <a:xfrm>
            <a:off x="468313" y="2997200"/>
            <a:ext cx="647700" cy="6477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2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30722" name="Picture 6" descr="scan00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608513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2"/>
          <p:cNvGraphicFramePr>
            <a:graphicFrameLocks noGrp="1" noChangeAspect="1"/>
          </p:cNvGraphicFramePr>
          <p:nvPr>
            <p:ph/>
          </p:nvPr>
        </p:nvGraphicFramePr>
        <p:xfrm>
          <a:off x="107950" y="1557338"/>
          <a:ext cx="8782050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Image" r:id="rId3" imgW="4471046" imgH="2328480" progId="Photoshop.Image.7">
                  <p:embed/>
                </p:oleObj>
              </mc:Choice>
              <mc:Fallback>
                <p:oleObj name="Image" r:id="rId3" imgW="4471046" imgH="2328480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557338"/>
                        <a:ext cx="8782050" cy="457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6" name="Ovale 2"/>
          <p:cNvSpPr>
            <a:spLocks noChangeArrowheads="1"/>
          </p:cNvSpPr>
          <p:nvPr/>
        </p:nvSpPr>
        <p:spPr bwMode="auto">
          <a:xfrm>
            <a:off x="4211638" y="333375"/>
            <a:ext cx="647700" cy="6477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2"/>
          <p:cNvGraphicFramePr>
            <a:graphicFrameLocks noGrp="1" noChangeAspect="1"/>
          </p:cNvGraphicFramePr>
          <p:nvPr>
            <p:ph/>
          </p:nvPr>
        </p:nvGraphicFramePr>
        <p:xfrm>
          <a:off x="187325" y="1543050"/>
          <a:ext cx="8777288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Image" r:id="rId3" imgW="4373518" imgH="2303902" progId="Photoshop.Image.7">
                  <p:embed/>
                </p:oleObj>
              </mc:Choice>
              <mc:Fallback>
                <p:oleObj name="Image" r:id="rId3" imgW="4373518" imgH="2303902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543050"/>
                        <a:ext cx="8777288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Ovale 2"/>
          <p:cNvSpPr>
            <a:spLocks noChangeArrowheads="1"/>
          </p:cNvSpPr>
          <p:nvPr/>
        </p:nvSpPr>
        <p:spPr bwMode="auto">
          <a:xfrm>
            <a:off x="4211638" y="333375"/>
            <a:ext cx="647700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scan00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"/>
          <a:stretch>
            <a:fillRect/>
          </a:stretch>
        </p:blipFill>
        <p:spPr bwMode="auto">
          <a:xfrm>
            <a:off x="250825" y="1304925"/>
            <a:ext cx="8640763" cy="500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Ovale 2"/>
          <p:cNvSpPr>
            <a:spLocks noChangeArrowheads="1"/>
          </p:cNvSpPr>
          <p:nvPr/>
        </p:nvSpPr>
        <p:spPr bwMode="auto">
          <a:xfrm>
            <a:off x="4211638" y="333375"/>
            <a:ext cx="647700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3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graphicFrame>
        <p:nvGraphicFramePr>
          <p:cNvPr id="3481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763713" y="376238"/>
          <a:ext cx="5832475" cy="572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Image" r:id="rId3" imgW="2097028" imgH="2057404" progId="Photoshop.Image.7">
                  <p:embed/>
                </p:oleObj>
              </mc:Choice>
              <mc:Fallback>
                <p:oleObj name="Image" r:id="rId3" imgW="2097028" imgH="2057404" progId="Photoshop.Image.7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76238"/>
                        <a:ext cx="5832475" cy="572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Ovale 2"/>
          <p:cNvSpPr>
            <a:spLocks noChangeArrowheads="1"/>
          </p:cNvSpPr>
          <p:nvPr/>
        </p:nvSpPr>
        <p:spPr bwMode="auto">
          <a:xfrm>
            <a:off x="468313" y="2997200"/>
            <a:ext cx="647700" cy="6477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1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35842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9238"/>
            <a:ext cx="4103688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Ovale 4"/>
          <p:cNvSpPr>
            <a:spLocks noChangeArrowheads="1"/>
          </p:cNvSpPr>
          <p:nvPr/>
        </p:nvSpPr>
        <p:spPr bwMode="auto">
          <a:xfrm>
            <a:off x="468313" y="2997200"/>
            <a:ext cx="647700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olo 1"/>
          <p:cNvSpPr>
            <a:spLocks noGrp="1"/>
          </p:cNvSpPr>
          <p:nvPr>
            <p:ph type="title"/>
          </p:nvPr>
        </p:nvSpPr>
        <p:spPr bwMode="auto">
          <a:xfrm>
            <a:off x="1187450" y="274638"/>
            <a:ext cx="7499350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9218" name="Picture 2" descr="G:\ELIA\Documenti\SCIENZE MOTORIE\DIDATTICA\immagini kapandji\COLONNA IN TOTO E BACINO\scan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44463"/>
            <a:ext cx="5278438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asellaDiTesto 4"/>
          <p:cNvSpPr txBox="1">
            <a:spLocks noChangeArrowheads="1"/>
          </p:cNvSpPr>
          <p:nvPr/>
        </p:nvSpPr>
        <p:spPr bwMode="auto">
          <a:xfrm>
            <a:off x="611188" y="2420938"/>
            <a:ext cx="18732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it-IT" sz="2000" u="none"/>
              <a:t>2- CIRCA 50°</a:t>
            </a:r>
          </a:p>
          <a:p>
            <a:pPr eaLnBrk="1" hangingPunct="1">
              <a:lnSpc>
                <a:spcPct val="200000"/>
              </a:lnSpc>
            </a:pPr>
            <a:r>
              <a:rPr lang="it-IT" sz="2000" u="none"/>
              <a:t>3- CIRCA 35°</a:t>
            </a:r>
          </a:p>
          <a:p>
            <a:pPr eaLnBrk="1" hangingPunct="1">
              <a:lnSpc>
                <a:spcPct val="200000"/>
              </a:lnSpc>
            </a:pPr>
            <a:r>
              <a:rPr lang="it-IT" sz="2000" u="none"/>
              <a:t>4- CIRCA 35°</a:t>
            </a:r>
          </a:p>
          <a:p>
            <a:pPr eaLnBrk="1" hangingPunct="1"/>
            <a:endParaRPr lang="it-IT" sz="1800" u="non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36866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033463"/>
            <a:ext cx="59626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37890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0038"/>
            <a:ext cx="4176712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Ovale 4"/>
          <p:cNvSpPr>
            <a:spLocks noChangeArrowheads="1"/>
          </p:cNvSpPr>
          <p:nvPr/>
        </p:nvSpPr>
        <p:spPr bwMode="auto">
          <a:xfrm>
            <a:off x="468313" y="2997200"/>
            <a:ext cx="647700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38914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2400"/>
            <a:ext cx="5256213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Ovale 4"/>
          <p:cNvSpPr>
            <a:spLocks noChangeArrowheads="1"/>
          </p:cNvSpPr>
          <p:nvPr/>
        </p:nvSpPr>
        <p:spPr bwMode="auto">
          <a:xfrm>
            <a:off x="468313" y="2997200"/>
            <a:ext cx="647700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39938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3063"/>
            <a:ext cx="4681538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Ovale 4"/>
          <p:cNvSpPr>
            <a:spLocks noChangeArrowheads="1"/>
          </p:cNvSpPr>
          <p:nvPr/>
        </p:nvSpPr>
        <p:spPr bwMode="auto">
          <a:xfrm>
            <a:off x="468313" y="2997200"/>
            <a:ext cx="647700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40962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40963" name="Picture 2" descr="H:\DIDATTICA\immagini kapandji\RACHIDE LOMBARE\scan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9538"/>
            <a:ext cx="4537075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41986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333375"/>
            <a:ext cx="735806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Ovale 4"/>
          <p:cNvSpPr>
            <a:spLocks noChangeArrowheads="1"/>
          </p:cNvSpPr>
          <p:nvPr/>
        </p:nvSpPr>
        <p:spPr bwMode="auto">
          <a:xfrm>
            <a:off x="468313" y="2997200"/>
            <a:ext cx="647700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43010" name="Picture 4" descr="muscolo diafram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04813"/>
            <a:ext cx="774065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44034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44035" name="Picture 2" descr="http://images.corriere.it/salute/dizionario/img/Salute/Volume3/Media/diaframma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8113"/>
            <a:ext cx="4392613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45058" name="Picture 2" descr="C:\Documents and Settings\ELIA FOSCHI\Desktop\puffi per conservatorio\recettor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904656" cy="625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osterlizard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3" t="10595" r="-1371" b="33289"/>
          <a:stretch/>
        </p:blipFill>
        <p:spPr>
          <a:xfrm>
            <a:off x="1043608" y="476672"/>
            <a:ext cx="7488832" cy="5904489"/>
          </a:xfrm>
        </p:spPr>
      </p:pic>
    </p:spTree>
    <p:extLst>
      <p:ext uri="{BB962C8B-B14F-4D97-AF65-F5344CB8AC3E}">
        <p14:creationId xmlns:p14="http://schemas.microsoft.com/office/powerpoint/2010/main" val="428356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olo 1"/>
          <p:cNvSpPr>
            <a:spLocks noGrp="1"/>
          </p:cNvSpPr>
          <p:nvPr>
            <p:ph type="title"/>
          </p:nvPr>
        </p:nvSpPr>
        <p:spPr bwMode="auto">
          <a:xfrm>
            <a:off x="1331913" y="274638"/>
            <a:ext cx="7354887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10242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0163"/>
            <a:ext cx="4319588" cy="63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C:\Documents and Settings\ELIA FOSCHI\Desktop\Pedana - TACCONI VALERIA - 23-06-2010 - Arcate svincolat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86" t="12466" r="2835" b="1810"/>
          <a:stretch>
            <a:fillRect/>
          </a:stretch>
        </p:blipFill>
        <p:spPr bwMode="auto">
          <a:xfrm>
            <a:off x="1691680" y="459475"/>
            <a:ext cx="5832648" cy="600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22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ELIA FOSCHI\Desktop\Baricentro Generale - TACCONI VALERIA - 23-06-2010 - Arcate svincolat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658" t="10003" r="3797" b="-252"/>
          <a:stretch>
            <a:fillRect/>
          </a:stretch>
        </p:blipFill>
        <p:spPr bwMode="auto">
          <a:xfrm>
            <a:off x="545313" y="332656"/>
            <a:ext cx="5322831" cy="4032448"/>
          </a:xfrm>
          <a:prstGeom prst="rect">
            <a:avLst/>
          </a:prstGeom>
          <a:noFill/>
        </p:spPr>
      </p:pic>
      <p:pic>
        <p:nvPicPr>
          <p:cNvPr id="5" name="Picture 6" descr="C:\Documents and Settings\ELIA FOSCHI\Desktop\Baricentri Destro e Sinistro - TACCONI VALERIA - 23-06-2010 - Arcate svincolate.png"/>
          <p:cNvPicPr>
            <a:picLocks noChangeAspect="1" noChangeArrowheads="1"/>
          </p:cNvPicPr>
          <p:nvPr/>
        </p:nvPicPr>
        <p:blipFill>
          <a:blip r:embed="rId3" cstate="print"/>
          <a:srcRect l="11429" t="10185" r="4286" b="10370"/>
          <a:stretch>
            <a:fillRect/>
          </a:stretch>
        </p:blipFill>
        <p:spPr bwMode="auto">
          <a:xfrm>
            <a:off x="2984131" y="2857818"/>
            <a:ext cx="5548309" cy="3667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70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Andamento Baricentri - gisone jaqueline - 24-10-2013 - Arcate svincolat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3" t="2869" r="-13703"/>
          <a:stretch/>
        </p:blipFill>
        <p:spPr>
          <a:xfrm>
            <a:off x="-271500" y="1340768"/>
            <a:ext cx="9415500" cy="5029625"/>
          </a:xfrm>
        </p:spPr>
      </p:pic>
    </p:spTree>
    <p:extLst>
      <p:ext uri="{BB962C8B-B14F-4D97-AF65-F5344CB8AC3E}">
        <p14:creationId xmlns:p14="http://schemas.microsoft.com/office/powerpoint/2010/main" val="31609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C:\Documents and Settings\ELIA FOSCHI\Desktop\Angolazione teorica d'appoggio - TACCONI VALERIA - 23-06-2010 - Arcate svincolate.png"/>
          <p:cNvPicPr>
            <a:picLocks noChangeAspect="1" noChangeArrowheads="1"/>
          </p:cNvPicPr>
          <p:nvPr/>
        </p:nvPicPr>
        <p:blipFill>
          <a:blip r:embed="rId2" cstate="print"/>
          <a:srcRect l="12415" t="10909" r="3439" b="14988"/>
          <a:stretch>
            <a:fillRect/>
          </a:stretch>
        </p:blipFill>
        <p:spPr bwMode="auto">
          <a:xfrm>
            <a:off x="467544" y="404664"/>
            <a:ext cx="8278141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63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ELIA FOSCHI\Desktop\Dati Baricentri Generale - TACCONI VALERIA - 23-06-2010 - Arcate svincolate.png"/>
          <p:cNvPicPr>
            <a:picLocks noChangeAspect="1" noChangeArrowheads="1"/>
          </p:cNvPicPr>
          <p:nvPr/>
        </p:nvPicPr>
        <p:blipFill>
          <a:blip r:embed="rId2" cstate="print"/>
          <a:srcRect l="1062" t="15724" r="35205" b="1258"/>
          <a:stretch>
            <a:fillRect/>
          </a:stretch>
        </p:blipFill>
        <p:spPr bwMode="auto">
          <a:xfrm>
            <a:off x="729391" y="620688"/>
            <a:ext cx="7659033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99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3"/>
          <p:cNvSpPr>
            <a:spLocks noChangeArrowheads="1"/>
          </p:cNvSpPr>
          <p:nvPr/>
        </p:nvSpPr>
        <p:spPr bwMode="auto">
          <a:xfrm>
            <a:off x="76200" y="3284984"/>
            <a:ext cx="8997950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endParaRPr lang="en-GB" u="none" dirty="0" smtClean="0"/>
          </a:p>
          <a:p>
            <a:pPr marL="342900" indent="-342900" algn="ctr">
              <a:spcBef>
                <a:spcPct val="20000"/>
              </a:spcBef>
            </a:pPr>
            <a:r>
              <a:rPr lang="en-GB" u="none" dirty="0" err="1" smtClean="0"/>
              <a:t>Dott</a:t>
            </a:r>
            <a:r>
              <a:rPr lang="en-GB" u="none" dirty="0"/>
              <a:t>. </a:t>
            </a:r>
            <a:r>
              <a:rPr lang="en-GB" u="none" dirty="0" err="1"/>
              <a:t>Elia</a:t>
            </a:r>
            <a:r>
              <a:rPr lang="en-GB" u="none" dirty="0"/>
              <a:t> </a:t>
            </a:r>
            <a:r>
              <a:rPr lang="en-GB" u="none" dirty="0" err="1" smtClean="0"/>
              <a:t>Foschi</a:t>
            </a:r>
            <a:endParaRPr lang="en-GB" u="none" dirty="0" smtClean="0"/>
          </a:p>
          <a:p>
            <a:pPr marL="342900" indent="-342900" algn="ctr">
              <a:spcBef>
                <a:spcPct val="20000"/>
              </a:spcBef>
            </a:pPr>
            <a:endParaRPr lang="en-GB" u="none" dirty="0"/>
          </a:p>
          <a:p>
            <a:pPr marL="342900" indent="-342900" algn="ctr">
              <a:spcBef>
                <a:spcPct val="20000"/>
              </a:spcBef>
            </a:pPr>
            <a:r>
              <a:rPr lang="it-IT" sz="1400" u="none" dirty="0" smtClean="0"/>
              <a:t>Scuola </a:t>
            </a:r>
            <a:r>
              <a:rPr lang="it-IT" sz="1400" u="none" dirty="0"/>
              <a:t>di Farmacia, Biotecnologie e Scienze motorie — </a:t>
            </a:r>
            <a:r>
              <a:rPr lang="it-IT" sz="1400" u="none" dirty="0" smtClean="0"/>
              <a:t>Bologna</a:t>
            </a:r>
            <a:endParaRPr lang="en-GB" sz="1400" u="none" dirty="0"/>
          </a:p>
          <a:p>
            <a:pPr marL="342900" indent="-342900" algn="ctr">
              <a:spcBef>
                <a:spcPct val="20000"/>
              </a:spcBef>
            </a:pPr>
            <a:r>
              <a:rPr lang="en-GB" sz="1400" u="none" dirty="0" err="1"/>
              <a:t>Elia.foschi@unibo.it</a:t>
            </a:r>
            <a:endParaRPr lang="en-GB" sz="1400" u="none" dirty="0"/>
          </a:p>
          <a:p>
            <a:pPr marL="342900" indent="-342900" algn="ctr">
              <a:spcBef>
                <a:spcPct val="20000"/>
              </a:spcBef>
            </a:pPr>
            <a:endParaRPr lang="it-IT" sz="1400" u="none" dirty="0"/>
          </a:p>
          <a:p>
            <a:pPr marL="342900" indent="-342900" algn="ctr">
              <a:spcBef>
                <a:spcPct val="20000"/>
              </a:spcBef>
            </a:pPr>
            <a:endParaRPr lang="it-IT" sz="1200" i="1" u="none" dirty="0"/>
          </a:p>
        </p:txBody>
      </p:sp>
      <p:pic>
        <p:nvPicPr>
          <p:cNvPr id="47106" name="Picture 28" descr="LOGO UNI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438275"/>
            <a:ext cx="2266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11266" name="Rectangle 19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2411413" y="107950"/>
            <a:ext cx="45212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olo 1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12290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12291" name="Picture 2" descr="H:\DIDATTICA\immagini kapandji\COLONNA IN TOTO E BACINO\scan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72009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13314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13315" name="Picture 3" descr="H:\DIDATTICA\immagini kapandji\COLONNA IN TOTO E BACINO\scan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5263"/>
            <a:ext cx="5256212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sp>
        <p:nvSpPr>
          <p:cNvPr id="14338" name="Segnaposto contenut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14339" name="Picture 2" descr="H:\DIDATTICA\immagini kapandji\COLONNA IN TOTO E BACINO\scan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144463"/>
            <a:ext cx="4630737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9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15362" name="Picture 2" descr="C:\Documents and Settings\ELIA FOSCHI\Desktop\image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-26988"/>
            <a:ext cx="7416800" cy="639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olo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67</Words>
  <Application>Microsoft Macintosh PowerPoint</Application>
  <PresentationFormat>Presentazione su schermo (4:3)</PresentationFormat>
  <Paragraphs>16</Paragraphs>
  <Slides>45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8" baseType="lpstr">
      <vt:lpstr>1_Struttura predefinita</vt:lpstr>
      <vt:lpstr>2_Personalizza struttura</vt:lpstr>
      <vt:lpstr>Image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VALUTAZIONE MORFO-FUNZIONALE  DEL RACHIDE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  PREVENZIONE = EDUCAZIONE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ELIA FOSCHI</cp:lastModifiedBy>
  <cp:revision>109</cp:revision>
  <cp:lastPrinted>2009-04-22T19:24:48Z</cp:lastPrinted>
  <dcterms:created xsi:type="dcterms:W3CDTF">2009-04-22T19:24:48Z</dcterms:created>
  <dcterms:modified xsi:type="dcterms:W3CDTF">2013-11-09T07:06:56Z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